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67" r:id="rId3"/>
    <p:sldId id="257" r:id="rId4"/>
    <p:sldId id="270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74" r:id="rId13"/>
    <p:sldId id="275" r:id="rId14"/>
    <p:sldId id="265" r:id="rId15"/>
    <p:sldId id="277" r:id="rId16"/>
    <p:sldId id="281" r:id="rId17"/>
    <p:sldId id="276" r:id="rId18"/>
    <p:sldId id="282" r:id="rId19"/>
    <p:sldId id="266" r:id="rId20"/>
    <p:sldId id="279" r:id="rId21"/>
    <p:sldId id="271" r:id="rId22"/>
    <p:sldId id="269" r:id="rId23"/>
    <p:sldId id="268" r:id="rId24"/>
    <p:sldId id="273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Matura MT Script Capitals" panose="03020802060602070202" pitchFamily="66" charset="0"/>
      <p:regular r:id="rId28"/>
    </p:embeddedFont>
    <p:embeddedFont>
      <p:font typeface="Roboto" panose="0201060003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7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72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1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961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09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2226ecf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22226ecf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411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8d0751b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8d0751b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8d0751b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8d0751b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50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22226ecf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22226ecf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22226ecf5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22226ecf5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2226ecf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22226ecf5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2226ecf5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2226ecf5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2226ecf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2226ecf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22226ecf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22226ecf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612675" y="938029"/>
            <a:ext cx="8222100" cy="21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Mobile Information Kiosk of Buildings for Visitors with navigation using AR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734489" y="3882571"/>
            <a:ext cx="4100286" cy="1059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Supervisor 	</a:t>
            </a:r>
            <a:r>
              <a:rPr lang="en" dirty="0" smtClean="0"/>
              <a:t>Li </a:t>
            </a:r>
            <a:r>
              <a:rPr lang="en" dirty="0"/>
              <a:t>Tak </a:t>
            </a:r>
            <a:r>
              <a:rPr lang="en" dirty="0" smtClean="0"/>
              <a:t>Sing</a:t>
            </a:r>
          </a:p>
          <a:p>
            <a:pPr marL="0" indent="0">
              <a:buClr>
                <a:srgbClr val="000000"/>
              </a:buClr>
              <a:buSzPts val="1100"/>
            </a:pPr>
            <a:r>
              <a:rPr lang="en-US" dirty="0"/>
              <a:t>Student ID	</a:t>
            </a:r>
            <a:r>
              <a:rPr lang="en-US" dirty="0" smtClean="0"/>
              <a:t>11658374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Student</a:t>
            </a:r>
            <a:r>
              <a:rPr lang="en" dirty="0"/>
              <a:t>	</a:t>
            </a:r>
            <a:r>
              <a:rPr lang="en" dirty="0" smtClean="0"/>
              <a:t>Chan </a:t>
            </a:r>
            <a:r>
              <a:rPr lang="en" dirty="0"/>
              <a:t>Kwok </a:t>
            </a:r>
            <a:r>
              <a:rPr lang="en" dirty="0" smtClean="0"/>
              <a:t>Chi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11700" y="39368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Techniques E</a:t>
            </a:r>
            <a:r>
              <a:rPr lang="en" dirty="0" smtClean="0">
                <a:solidFill>
                  <a:schemeClr val="lt1"/>
                </a:solidFill>
              </a:rPr>
              <a:t>mployed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700" y="1255486"/>
            <a:ext cx="63653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ARCore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combine virtual object with live captures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- keep track of users’ motion and orientation</a:t>
            </a:r>
          </a:p>
          <a:p>
            <a:pPr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     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to recognize objects in image</a:t>
            </a:r>
          </a:p>
          <a:p>
            <a:pPr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Web page and database techniques</a:t>
            </a:r>
          </a:p>
          <a:p>
            <a:pPr lvl="0"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provide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information management 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entry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for</a:t>
            </a:r>
          </a:p>
          <a:p>
            <a:pPr lvl="0">
              <a:buClr>
                <a:schemeClr val="bg1"/>
              </a:buClr>
            </a:pP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building managers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System </a:t>
            </a:r>
            <a:r>
              <a:rPr lang="en" dirty="0" smtClean="0">
                <a:solidFill>
                  <a:schemeClr val="lt1"/>
                </a:solidFill>
              </a:rPr>
              <a:t>design – whole design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94509"/>
            <a:ext cx="5227773" cy="3314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Demo before going deeper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Information service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1" y="1415144"/>
            <a:ext cx="574702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Set up markers</a:t>
            </a: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  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post or QR codes</a:t>
            </a:r>
          </a:p>
          <a:p>
            <a:pPr>
              <a:buClr>
                <a:schemeClr val="bg1"/>
              </a:buClr>
            </a:pPr>
            <a:endParaRPr lang="en-US" sz="24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User scan</a:t>
            </a:r>
            <a:r>
              <a:rPr lang="en-US" altLang="zh-CN" sz="2800" dirty="0" smtClean="0">
                <a:solidFill>
                  <a:schemeClr val="bg1"/>
                </a:solidFill>
              </a:rPr>
              <a:t>s</a:t>
            </a:r>
            <a:r>
              <a:rPr lang="en-US" sz="2800" dirty="0" smtClean="0">
                <a:solidFill>
                  <a:schemeClr val="bg1"/>
                </a:solidFill>
              </a:rPr>
              <a:t> those markers, information will be displayed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0385" y="3882570"/>
            <a:ext cx="630681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If these markers are small, it is hard to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contribute to navigation function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80" y="1086217"/>
            <a:ext cx="1890428" cy="39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6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navigation (1)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0" y="1338499"/>
            <a:ext cx="5461752" cy="2313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Set up static objects for reference</a:t>
            </a:r>
          </a:p>
          <a:p>
            <a:pPr lvl="1">
              <a:spcAft>
                <a:spcPts val="20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      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flat objects, like doors, logos</a:t>
            </a:r>
          </a:p>
          <a:p>
            <a:pPr lvl="1">
              <a:spcAft>
                <a:spcPts val="200"/>
              </a:spcAft>
              <a:buClr>
                <a:schemeClr val="bg1"/>
              </a:buCl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- record coordinates of those objects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342900" lvl="1" indent="-342900">
              <a:spcAft>
                <a:spcPts val="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Set user’s initial orientation</a:t>
            </a:r>
          </a:p>
          <a:p>
            <a:pPr lvl="1">
              <a:spcAft>
                <a:spcPts val="200"/>
              </a:spcAft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      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magnetic sensor doesn’t work well</a:t>
            </a:r>
          </a:p>
          <a:p>
            <a:pPr lvl="1">
              <a:spcAft>
                <a:spcPts val="200"/>
              </a:spcAft>
              <a:buClr>
                <a:schemeClr val="bg1"/>
              </a:buClr>
            </a:pP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- assume user is facing against the object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695" y="1099919"/>
            <a:ext cx="1687210" cy="19421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31245" y="3690491"/>
            <a:ext cx="157882" cy="10985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右箭头 7"/>
          <p:cNvSpPr/>
          <p:nvPr/>
        </p:nvSpPr>
        <p:spPr>
          <a:xfrm>
            <a:off x="3157640" y="4150980"/>
            <a:ext cx="973605" cy="1776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2486642" y="4002965"/>
            <a:ext cx="473646" cy="47364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3828639" y="4002965"/>
            <a:ext cx="30260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3847278" y="4002966"/>
            <a:ext cx="0" cy="1480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741227" y="369990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dirty="0" smtClean="0">
                <a:solidFill>
                  <a:schemeClr val="bg1"/>
                </a:solidFill>
                <a:latin typeface="Matura MT Script Capitals" panose="03020802060602070202" pitchFamily="66" charset="0"/>
              </a:rPr>
              <a:t>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63181" y="4619911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Vertical 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44805" y="408589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7964" y="407697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object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navigation (2)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0" y="1279294"/>
            <a:ext cx="8273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Estimate distance between user and referencing objects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19" y="2119060"/>
            <a:ext cx="4486481" cy="27706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42678" y="2625327"/>
                <a:ext cx="2516245" cy="936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32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78" y="2625327"/>
                <a:ext cx="2516245" cy="936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8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navigation (3)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0" y="1279294"/>
            <a:ext cx="8273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 AI program to recognize real objects</a:t>
            </a: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  - </a:t>
            </a:r>
            <a:r>
              <a:rPr lang="en-US" sz="2400" dirty="0" smtClean="0">
                <a:solidFill>
                  <a:schemeClr val="bg1"/>
                </a:solidFill>
              </a:rPr>
              <a:t>AI program can mark up the object position on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   screen with a rectangle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- Use the height of the rectangle for </a:t>
            </a:r>
            <a:r>
              <a:rPr lang="en-US" sz="2400" dirty="0" smtClean="0">
                <a:solidFill>
                  <a:schemeClr val="bg1"/>
                </a:solidFill>
              </a:rPr>
              <a:t>distance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  </a:t>
            </a:r>
            <a:r>
              <a:rPr lang="en-US" sz="2400" dirty="0" smtClean="0">
                <a:solidFill>
                  <a:schemeClr val="bg1"/>
                </a:solidFill>
              </a:rPr>
              <a:t> calculation</a:t>
            </a: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72363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</a:t>
            </a:r>
            <a:r>
              <a:rPr lang="en-US" dirty="0" smtClean="0">
                <a:solidFill>
                  <a:schemeClr val="lt1"/>
                </a:solidFill>
              </a:rPr>
              <a:t>navigation (</a:t>
            </a:r>
            <a:r>
              <a:rPr lang="en-US" dirty="0" smtClean="0">
                <a:solidFill>
                  <a:schemeClr val="lt1"/>
                </a:solidFill>
              </a:rPr>
              <a:t>4)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700" y="1279294"/>
            <a:ext cx="82731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Use ARCore to keep track of user’s rotation and motion</a:t>
            </a: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 - </a:t>
            </a:r>
            <a:r>
              <a:rPr lang="en-US" sz="2400" dirty="0" smtClean="0">
                <a:solidFill>
                  <a:schemeClr val="bg1"/>
                </a:solidFill>
              </a:rPr>
              <a:t>current orientation can be obtained according to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           initial orientation</a:t>
            </a:r>
          </a:p>
          <a:p>
            <a:pPr>
              <a:buClr>
                <a:schemeClr val="bg1"/>
              </a:buClr>
            </a:pPr>
            <a:r>
              <a:rPr lang="en-US" sz="2400" dirty="0" smtClean="0">
                <a:solidFill>
                  <a:schemeClr val="bg1"/>
                </a:solidFill>
              </a:rPr>
              <a:t>        - current user position can also be calculated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 according to initial coordinates</a:t>
            </a:r>
          </a:p>
        </p:txBody>
      </p:sp>
    </p:spTree>
    <p:extLst>
      <p:ext uri="{BB962C8B-B14F-4D97-AF65-F5344CB8AC3E}">
        <p14:creationId xmlns:p14="http://schemas.microsoft.com/office/powerpoint/2010/main" val="24203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System design – </a:t>
            </a:r>
            <a:r>
              <a:rPr lang="en-US" dirty="0" smtClean="0">
                <a:solidFill>
                  <a:schemeClr val="lt1"/>
                </a:solidFill>
              </a:rPr>
              <a:t>navigation (</a:t>
            </a:r>
            <a:r>
              <a:rPr lang="en-US" dirty="0" smtClean="0">
                <a:solidFill>
                  <a:schemeClr val="lt1"/>
                </a:solidFill>
              </a:rPr>
              <a:t>5)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700" y="1279294"/>
            <a:ext cx="8273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Set up hidden nodes</a:t>
            </a:r>
          </a:p>
          <a:p>
            <a:pPr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    </a:t>
            </a:r>
            <a:r>
              <a:rPr lang="en-US" sz="2400" dirty="0" smtClean="0">
                <a:solidFill>
                  <a:schemeClr val="bg1"/>
                </a:solidFill>
              </a:rPr>
              <a:t>- included into path</a:t>
            </a:r>
          </a:p>
          <a:p>
            <a:pPr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- </a:t>
            </a: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en-US" sz="2400" dirty="0" smtClean="0">
                <a:solidFill>
                  <a:schemeClr val="bg1"/>
                </a:solidFill>
              </a:rPr>
              <a:t>hange arrow direction a node is reached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42" y="2704890"/>
            <a:ext cx="3523458" cy="21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Evaluation – Accuracy </a:t>
            </a:r>
            <a:r>
              <a:rPr lang="en-US" altLang="zh-CN" dirty="0" smtClean="0">
                <a:solidFill>
                  <a:schemeClr val="lt1"/>
                </a:solidFill>
              </a:rPr>
              <a:t>of </a:t>
            </a:r>
            <a:r>
              <a:rPr lang="en-US" dirty="0" smtClean="0">
                <a:solidFill>
                  <a:schemeClr val="lt1"/>
                </a:solidFill>
              </a:rPr>
              <a:t>AI model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Evaluation </a:t>
            </a:r>
            <a:r>
              <a:rPr lang="en-US" dirty="0" smtClean="0">
                <a:solidFill>
                  <a:schemeClr val="lt1"/>
                </a:solidFill>
              </a:rPr>
              <a:t>– Accuracy </a:t>
            </a:r>
            <a:r>
              <a:rPr lang="en-US" altLang="zh-CN" dirty="0" smtClean="0">
                <a:solidFill>
                  <a:schemeClr val="lt1"/>
                </a:solidFill>
              </a:rPr>
              <a:t>of detection box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45" y="1101112"/>
            <a:ext cx="1941710" cy="40416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3" y="1101113"/>
            <a:ext cx="1942073" cy="40423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31" y="1101112"/>
            <a:ext cx="1942074" cy="4042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78" y="1097626"/>
            <a:ext cx="1943385" cy="40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Evaluation – Accuracy of distance estimation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85110"/>
            <a:ext cx="4951852" cy="30241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359" y="3490379"/>
            <a:ext cx="2506841" cy="124329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11584001">
            <a:off x="4859689" y="3806335"/>
            <a:ext cx="1011273" cy="26000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右箭头 6"/>
          <p:cNvSpPr/>
          <p:nvPr/>
        </p:nvSpPr>
        <p:spPr>
          <a:xfrm rot="9756616">
            <a:off x="4864224" y="2606955"/>
            <a:ext cx="1002201" cy="292698"/>
          </a:xfrm>
          <a:prstGeom prst="rightArrow">
            <a:avLst>
              <a:gd name="adj1" fmla="val 33511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180" y="1092016"/>
            <a:ext cx="1218706" cy="212034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93381" y="2894504"/>
            <a:ext cx="3966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93381" y="3695384"/>
            <a:ext cx="39667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</a:t>
            </a:r>
            <a:r>
              <a:rPr lang="en-US" dirty="0" smtClean="0">
                <a:solidFill>
                  <a:schemeClr val="bg1"/>
                </a:solidFill>
              </a:rPr>
              <a:t>Works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Need more data or better hyper parameters for model training</a:t>
            </a:r>
          </a:p>
          <a:p>
            <a:pPr>
              <a:buClr>
                <a:schemeClr val="bg1"/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Other algorithm can help to improve the orientation estimation</a:t>
            </a:r>
          </a:p>
          <a:p>
            <a:pPr>
              <a:buClr>
                <a:schemeClr val="bg1"/>
              </a:buClr>
            </a:pPr>
            <a:r>
              <a:rPr lang="en-US" sz="2800" dirty="0" smtClean="0">
                <a:solidFill>
                  <a:schemeClr val="bg1"/>
                </a:solidFill>
              </a:rPr>
              <a:t>5G may bring lot of changes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5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[1</a:t>
            </a:r>
            <a:r>
              <a:rPr lang="en-US" dirty="0">
                <a:solidFill>
                  <a:schemeClr val="bg1"/>
                </a:solidFill>
              </a:rPr>
              <a:t>] M. </a:t>
            </a:r>
            <a:r>
              <a:rPr lang="en-US" dirty="0" err="1">
                <a:solidFill>
                  <a:schemeClr val="bg1"/>
                </a:solidFill>
              </a:rPr>
              <a:t>Neges</a:t>
            </a:r>
            <a:r>
              <a:rPr lang="en-US" dirty="0">
                <a:solidFill>
                  <a:schemeClr val="bg1"/>
                </a:solidFill>
              </a:rPr>
              <a:t>, C. Koch, M. </a:t>
            </a:r>
            <a:r>
              <a:rPr lang="en-US" dirty="0" err="1">
                <a:solidFill>
                  <a:schemeClr val="bg1"/>
                </a:solidFill>
              </a:rPr>
              <a:t>König</a:t>
            </a:r>
            <a:r>
              <a:rPr lang="en-US" dirty="0">
                <a:solidFill>
                  <a:schemeClr val="bg1"/>
                </a:solidFill>
              </a:rPr>
              <a:t>, and M. </a:t>
            </a:r>
            <a:r>
              <a:rPr lang="en-US" dirty="0" err="1">
                <a:solidFill>
                  <a:schemeClr val="bg1"/>
                </a:solidFill>
              </a:rPr>
              <a:t>Abramovici</a:t>
            </a:r>
            <a:r>
              <a:rPr lang="en-US" dirty="0">
                <a:solidFill>
                  <a:schemeClr val="bg1"/>
                </a:solidFill>
              </a:rPr>
              <a:t>, “Combining visual natural markers and IMU for improved AR based indoor navigation,” Advanced Engineering Informatics, vol. 31, pp. 18–31, 2017.</a:t>
            </a:r>
            <a:endParaRPr lang="en-US" dirty="0" smtClean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[2] Zhu</a:t>
            </a:r>
            <a:r>
              <a:rPr lang="en-US" dirty="0">
                <a:solidFill>
                  <a:schemeClr val="bg1"/>
                </a:solidFill>
              </a:rPr>
              <a:t>, Wei, Charles B. Owen, </a:t>
            </a:r>
            <a:r>
              <a:rPr lang="en-US" dirty="0" err="1">
                <a:solidFill>
                  <a:schemeClr val="bg1"/>
                </a:solidFill>
              </a:rPr>
              <a:t>Hairong</a:t>
            </a:r>
            <a:r>
              <a:rPr lang="en-US" dirty="0">
                <a:solidFill>
                  <a:schemeClr val="bg1"/>
                </a:solidFill>
              </a:rPr>
              <a:t> Li, and </a:t>
            </a:r>
            <a:r>
              <a:rPr lang="en-US" dirty="0" err="1">
                <a:solidFill>
                  <a:schemeClr val="bg1"/>
                </a:solidFill>
              </a:rPr>
              <a:t>Joo</a:t>
            </a:r>
            <a:r>
              <a:rPr lang="en-US" dirty="0">
                <a:solidFill>
                  <a:schemeClr val="bg1"/>
                </a:solidFill>
              </a:rPr>
              <a:t>-Hyun Lee. "Personalized in-store e-commerce with the </a:t>
            </a:r>
            <a:r>
              <a:rPr lang="en-US" dirty="0" err="1">
                <a:solidFill>
                  <a:schemeClr val="bg1"/>
                </a:solidFill>
              </a:rPr>
              <a:t>promopad</a:t>
            </a:r>
            <a:r>
              <a:rPr lang="en-US" dirty="0">
                <a:solidFill>
                  <a:schemeClr val="bg1"/>
                </a:solidFill>
              </a:rPr>
              <a:t>: an augmented reality shopping assistant." Electronic Journal for E-commerce Tools and Applications 1, no. </a:t>
            </a:r>
            <a:r>
              <a:rPr lang="en-US" dirty="0" smtClean="0">
                <a:solidFill>
                  <a:schemeClr val="bg1"/>
                </a:solidFill>
              </a:rPr>
              <a:t>3, pp. 1-19, 2004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206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Problem in real life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0" y="881508"/>
            <a:ext cx="749030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ndoor environment of modern buildings is complicated</a:t>
            </a:r>
          </a:p>
          <a:p>
            <a:pPr marL="457200" indent="-4572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People find difficult in exploring an unfamiliar building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        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 Don’t know the location of services, like ATM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- Don’t know what promotion actives are taking </a:t>
            </a:r>
          </a:p>
          <a:p>
            <a:pPr>
              <a:spcAft>
                <a:spcPts val="600"/>
              </a:spcAft>
              <a:buClr>
                <a:schemeClr val="bg1"/>
              </a:buClr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place</a:t>
            </a:r>
          </a:p>
          <a:p>
            <a:pPr>
              <a:buClr>
                <a:schemeClr val="bg1"/>
              </a:buClr>
            </a:pP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Problem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People cannot gain information in need when they are exploring </a:t>
            </a:r>
            <a:r>
              <a:rPr lang="en-US" sz="2800" dirty="0" smtClean="0">
                <a:solidFill>
                  <a:schemeClr val="bg1"/>
                </a:solidFill>
              </a:rPr>
              <a:t>an unfamiliar </a:t>
            </a:r>
            <a:r>
              <a:rPr lang="en-US" sz="2800" dirty="0" smtClean="0">
                <a:solidFill>
                  <a:schemeClr val="bg1"/>
                </a:solidFill>
              </a:rPr>
              <a:t>building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P</a:t>
            </a:r>
            <a:r>
              <a:rPr lang="en" dirty="0" smtClean="0">
                <a:solidFill>
                  <a:schemeClr val="lt1"/>
                </a:solidFill>
              </a:rPr>
              <a:t>roject Aims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11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800" dirty="0">
                <a:solidFill>
                  <a:schemeClr val="lt1"/>
                </a:solidFill>
              </a:rPr>
              <a:t>Provide navigation as well as information </a:t>
            </a:r>
            <a:r>
              <a:rPr lang="en" sz="2800" dirty="0" smtClean="0">
                <a:solidFill>
                  <a:schemeClr val="lt1"/>
                </a:solidFill>
              </a:rPr>
              <a:t>service to </a:t>
            </a:r>
            <a:r>
              <a:rPr lang="en" sz="2800" dirty="0">
                <a:solidFill>
                  <a:schemeClr val="lt1"/>
                </a:solidFill>
              </a:rPr>
              <a:t>visitors.</a:t>
            </a:r>
            <a:endParaRPr sz="2800" dirty="0">
              <a:solidFill>
                <a:schemeClr val="lt1"/>
              </a:solidFill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●"/>
            </a:pPr>
            <a:r>
              <a:rPr lang="en" sz="2800" dirty="0">
                <a:solidFill>
                  <a:schemeClr val="lt1"/>
                </a:solidFill>
              </a:rPr>
              <a:t>Use AR to provide user friendly interface.</a:t>
            </a:r>
            <a:endParaRPr sz="28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Existing </a:t>
            </a:r>
            <a:r>
              <a:rPr lang="en" dirty="0" smtClean="0">
                <a:solidFill>
                  <a:schemeClr val="lt1"/>
                </a:solidFill>
              </a:rPr>
              <a:t>Solutions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316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Several works have been done by researchers: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Some works </a:t>
            </a:r>
            <a:r>
              <a:rPr lang="en" sz="2000" dirty="0" smtClean="0">
                <a:solidFill>
                  <a:schemeClr val="lt1"/>
                </a:solidFill>
              </a:rPr>
              <a:t>like [1] use </a:t>
            </a:r>
            <a:r>
              <a:rPr lang="en" sz="2000" dirty="0">
                <a:solidFill>
                  <a:schemeClr val="lt1"/>
                </a:solidFill>
              </a:rPr>
              <a:t>AR to provide indoor navigation. But they </a:t>
            </a:r>
            <a:r>
              <a:rPr lang="en" sz="2000" dirty="0" smtClean="0">
                <a:solidFill>
                  <a:schemeClr val="lt1"/>
                </a:solidFill>
              </a:rPr>
              <a:t>do not work much on information system.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Some </a:t>
            </a:r>
            <a:r>
              <a:rPr lang="en" sz="2000" dirty="0" smtClean="0">
                <a:solidFill>
                  <a:schemeClr val="lt1"/>
                </a:solidFill>
              </a:rPr>
              <a:t>works like [2] already </a:t>
            </a:r>
            <a:r>
              <a:rPr lang="en" sz="2000" dirty="0">
                <a:solidFill>
                  <a:schemeClr val="lt1"/>
                </a:solidFill>
              </a:rPr>
              <a:t>can provide </a:t>
            </a:r>
            <a:r>
              <a:rPr lang="en" sz="2000" dirty="0" smtClean="0">
                <a:solidFill>
                  <a:schemeClr val="lt1"/>
                </a:solidFill>
              </a:rPr>
              <a:t>advertisement </a:t>
            </a:r>
            <a:r>
              <a:rPr lang="en" sz="2000" dirty="0">
                <a:solidFill>
                  <a:schemeClr val="lt1"/>
                </a:solidFill>
              </a:rPr>
              <a:t>and navigation in supermarket. But they do not </a:t>
            </a:r>
            <a:r>
              <a:rPr lang="en-US" sz="2000" dirty="0" smtClean="0">
                <a:solidFill>
                  <a:schemeClr val="lt1"/>
                </a:solidFill>
              </a:rPr>
              <a:t>cover </a:t>
            </a:r>
            <a:r>
              <a:rPr lang="en" sz="2000" dirty="0" smtClean="0">
                <a:solidFill>
                  <a:schemeClr val="lt1"/>
                </a:solidFill>
              </a:rPr>
              <a:t>other </a:t>
            </a:r>
            <a:r>
              <a:rPr lang="en" sz="2000" dirty="0">
                <a:solidFill>
                  <a:schemeClr val="lt1"/>
                </a:solidFill>
              </a:rPr>
              <a:t>indoor environment</a:t>
            </a:r>
            <a:r>
              <a:rPr lang="en" sz="2000" dirty="0" smtClean="0">
                <a:solidFill>
                  <a:schemeClr val="lt1"/>
                </a:solidFill>
              </a:rPr>
              <a:t>.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700" y="3546764"/>
            <a:ext cx="7522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lt1"/>
                </a:solidFill>
              </a:rPr>
              <a:t>Thus there is still a gap between real life </a:t>
            </a:r>
            <a:r>
              <a:rPr lang="en-US" sz="2400" b="1" dirty="0" smtClean="0">
                <a:solidFill>
                  <a:schemeClr val="lt1"/>
                </a:solidFill>
              </a:rPr>
              <a:t>requirements </a:t>
            </a:r>
            <a:r>
              <a:rPr lang="en-US" sz="2400" b="1" dirty="0">
                <a:solidFill>
                  <a:schemeClr val="lt1"/>
                </a:solidFill>
              </a:rPr>
              <a:t>and modern technologies.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Expected inputs </a:t>
            </a:r>
            <a:r>
              <a:rPr lang="en" dirty="0">
                <a:solidFill>
                  <a:schemeClr val="lt1"/>
                </a:solidFill>
              </a:rPr>
              <a:t>and outputs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7" y="1612040"/>
            <a:ext cx="1254558" cy="259483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19287873">
            <a:off x="2665343" y="3193471"/>
            <a:ext cx="879764" cy="41563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右箭头 9"/>
          <p:cNvSpPr/>
          <p:nvPr/>
        </p:nvSpPr>
        <p:spPr>
          <a:xfrm rot="1915045">
            <a:off x="2655649" y="2057146"/>
            <a:ext cx="879764" cy="41563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右箭头 10"/>
          <p:cNvSpPr/>
          <p:nvPr/>
        </p:nvSpPr>
        <p:spPr>
          <a:xfrm>
            <a:off x="5105756" y="2673927"/>
            <a:ext cx="879764" cy="41563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64" y="3485406"/>
            <a:ext cx="2399204" cy="5468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07" y="1338917"/>
            <a:ext cx="2077789" cy="11687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65271" y="2161967"/>
            <a:ext cx="2885017" cy="1323439"/>
          </a:xfrm>
          <a:prstGeom prst="rect">
            <a:avLst/>
          </a:prstGeom>
          <a:noFill/>
          <a:ln w="44450" cmpd="sng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Navigation guidance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Activities  or other information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70078" y="362261"/>
            <a:ext cx="4430093" cy="690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lt1"/>
                </a:solidFill>
              </a:rPr>
              <a:t>Technical </a:t>
            </a:r>
            <a:r>
              <a:rPr lang="en" sz="3000" dirty="0">
                <a:solidFill>
                  <a:schemeClr val="lt1"/>
                </a:solidFill>
              </a:rPr>
              <a:t>C</a:t>
            </a:r>
            <a:r>
              <a:rPr lang="en" sz="3000" dirty="0" smtClean="0">
                <a:solidFill>
                  <a:schemeClr val="lt1"/>
                </a:solidFill>
              </a:rPr>
              <a:t>hallenges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078" y="2438400"/>
            <a:ext cx="3685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Object recognition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- recognize the image inputs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078" y="1444171"/>
            <a:ext cx="3506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Information presentation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   - in AR style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0078" y="3432629"/>
            <a:ext cx="56348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Navigation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   - keep track of users’ orientation and position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620</Words>
  <Application>Microsoft Office PowerPoint</Application>
  <PresentationFormat>全屏显示(16:9)</PresentationFormat>
  <Paragraphs>96</Paragraphs>
  <Slides>24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Cambria Math</vt:lpstr>
      <vt:lpstr>Arial</vt:lpstr>
      <vt:lpstr>Matura MT Script Capitals</vt:lpstr>
      <vt:lpstr>Roboto</vt:lpstr>
      <vt:lpstr>Geometric</vt:lpstr>
      <vt:lpstr>A Mobile Information Kiosk of Buildings for Visitors with navigation using AR</vt:lpstr>
      <vt:lpstr>Problem</vt:lpstr>
      <vt:lpstr>Problem in real life</vt:lpstr>
      <vt:lpstr>Problem analysis</vt:lpstr>
      <vt:lpstr>Project Aims</vt:lpstr>
      <vt:lpstr>Existing Solutions</vt:lpstr>
      <vt:lpstr>Methodology</vt:lpstr>
      <vt:lpstr>Expected inputs and outputs</vt:lpstr>
      <vt:lpstr>Technical Challenges</vt:lpstr>
      <vt:lpstr>Techniques Employed</vt:lpstr>
      <vt:lpstr>System design – whole design</vt:lpstr>
      <vt:lpstr>Demo before going deeper</vt:lpstr>
      <vt:lpstr>System design – Information service</vt:lpstr>
      <vt:lpstr>System design – navigation (1)</vt:lpstr>
      <vt:lpstr>System design – navigation (2)</vt:lpstr>
      <vt:lpstr>System design – navigation (3)</vt:lpstr>
      <vt:lpstr>System design – navigation (4)</vt:lpstr>
      <vt:lpstr>System design – navigation (5)</vt:lpstr>
      <vt:lpstr>Evaluation – Accuracy of AI model</vt:lpstr>
      <vt:lpstr>Evaluation – Accuracy of detection box</vt:lpstr>
      <vt:lpstr>Evaluation – Accuracy of distance estimation</vt:lpstr>
      <vt:lpstr>Future Works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Mobile Information Kiosk of Buildings for Visitors with navigation using AR</dc:title>
  <dc:creator>陈国智</dc:creator>
  <cp:lastModifiedBy>陈 国智</cp:lastModifiedBy>
  <cp:revision>58</cp:revision>
  <dcterms:modified xsi:type="dcterms:W3CDTF">2019-05-01T17:56:40Z</dcterms:modified>
</cp:coreProperties>
</file>